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67" r:id="rId3"/>
    <p:sldId id="264" r:id="rId4"/>
    <p:sldId id="259" r:id="rId5"/>
    <p:sldId id="260" r:id="rId6"/>
    <p:sldId id="265" r:id="rId7"/>
    <p:sldId id="262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67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2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04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6604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996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621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00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54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80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8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110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90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01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06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49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503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05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ED42-14CE-46A1-A596-524A55FE3D3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9C49-9423-433E-AFE5-EA4C92413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281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817622"/>
            <a:ext cx="9613861" cy="1080938"/>
          </a:xfrm>
        </p:spPr>
        <p:txBody>
          <a:bodyPr>
            <a:normAutofit fontScale="90000"/>
          </a:bodyPr>
          <a:lstStyle/>
          <a:p>
            <a:pPr algn="r"/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/>
            </a:r>
            <a:br>
              <a:rPr lang="ba-RU" sz="2200" dirty="0" smtClean="0"/>
            </a:br>
            <a:r>
              <a:rPr lang="ba-RU" sz="2200" dirty="0" smtClean="0"/>
              <a:t>Республиканский </a:t>
            </a:r>
            <a:r>
              <a:rPr lang="ba-RU" sz="2200" dirty="0" smtClean="0"/>
              <a:t>конкурс учебно-исследовательских работ </a:t>
            </a:r>
            <a:r>
              <a:rPr lang="ru-RU" sz="2200" dirty="0" smtClean="0"/>
              <a:t>«Хозяин Земли», среди обучающихся общеобразовательных организаций и студентов профессиональных  образовательных  заведений Республики Башкортостан.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sz="2200" dirty="0" smtClean="0"/>
              <a:t>Номинация: «Мое ремесло»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> Тема: </a:t>
            </a:r>
            <a:r>
              <a:rPr lang="en-US" sz="2800" b="1" dirty="0" smtClean="0">
                <a:latin typeface="Arial Black" panose="020B0A04020102020204" pitchFamily="34" charset="0"/>
              </a:rPr>
              <a:t>«</a:t>
            </a:r>
            <a:r>
              <a:rPr lang="en-US" sz="2800" b="1" dirty="0" err="1" smtClean="0">
                <a:latin typeface="Arial Black" panose="020B0A04020102020204" pitchFamily="34" charset="0"/>
              </a:rPr>
              <a:t>Лозоплетение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</a:rPr>
              <a:t>народов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Башкортостана</a:t>
            </a:r>
            <a:r>
              <a:rPr lang="en-US" sz="2800" b="1" dirty="0" smtClean="0">
                <a:latin typeface="Arial Black" panose="020B0A04020102020204" pitchFamily="34" charset="0"/>
              </a:rPr>
              <a:t>»</a:t>
            </a: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В</a:t>
            </a:r>
            <a:r>
              <a:rPr lang="ru-RU" sz="2000" b="1" dirty="0" smtClean="0">
                <a:latin typeface="Arial Black" panose="020B0A04020102020204" pitchFamily="34" charset="0"/>
              </a:rPr>
              <a:t>ыполнил: ученик 8 класса</a:t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МОБУ СОШ села Новый </a:t>
            </a:r>
            <a:r>
              <a:rPr lang="ru-RU" sz="2000" b="1" dirty="0" err="1" smtClean="0">
                <a:latin typeface="Arial Black" panose="020B0A04020102020204" pitchFamily="34" charset="0"/>
              </a:rPr>
              <a:t>Зирган</a:t>
            </a:r>
            <a:r>
              <a:rPr lang="ru-RU" sz="2000" b="1" dirty="0" smtClean="0"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Хусаинов Рустам</a:t>
            </a: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330" y="3344090"/>
            <a:ext cx="3281935" cy="2076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27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Цель моего исследования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Изучить технологию </a:t>
            </a:r>
            <a:r>
              <a:rPr lang="ru-RU" dirty="0" err="1" smtClean="0">
                <a:latin typeface="Arial Black" panose="020B0A04020102020204" pitchFamily="34" charset="0"/>
              </a:rPr>
              <a:t>лозоплетения</a:t>
            </a:r>
            <a:r>
              <a:rPr lang="ru-RU" dirty="0" smtClean="0">
                <a:latin typeface="Arial Black" panose="020B0A04020102020204" pitchFamily="34" charset="0"/>
              </a:rPr>
              <a:t>, что – бы понять, можно ли возродить ремесло </a:t>
            </a:r>
            <a:r>
              <a:rPr lang="ru-RU" dirty="0" err="1" smtClean="0">
                <a:latin typeface="Arial Black" panose="020B0A04020102020204" pitchFamily="34" charset="0"/>
              </a:rPr>
              <a:t>лозоплетения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 descr="C:\Users\User\Desktop\ДОКИ\Биология\Плетение\генади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635" y="2325189"/>
            <a:ext cx="2811508" cy="36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ДОКИ\Биология\Плетение\фото виктор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018" y="2325189"/>
            <a:ext cx="2821576" cy="36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Основная часть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5" b="2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Из истории плетения народов Башкортостана.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Человек издавна стремился украсить своё жилище и всё, с чем ему приходилось сталкиваться в быту. При изготовлении любой вещи народный мастер не только думал о её практическом назначении, но и не забывал о красоте. Красота и польза в его творчестве всегда были неотделимы. Секреты мастеров передавались от отца к сыну. Это и керамика, и резьба по дереву, и аппликации из меха, войлока или тканей различных фактур и расцветок, и инкрустация из соломки, и вышивка, и чеканка по металлу. Но раньше всего возникло плетение из бересты, щепы и лозы.</a:t>
            </a:r>
            <a:endParaRPr lang="ru-RU" sz="1200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Плетение — это одно из старинных ремёсел. Тысячелетиями совершенствовались его приёмы и способы, из поколения в поколение передавались секреты мастерства.</a:t>
            </a:r>
            <a:endParaRPr lang="ru-RU" sz="1200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Одним из видов народного ремесла является </a:t>
            </a:r>
            <a:r>
              <a:rPr lang="ru-RU" dirty="0" err="1">
                <a:latin typeface="Arial Black" panose="020B0A04020102020204" pitchFamily="34" charset="0"/>
              </a:rPr>
              <a:t>лозоплетение</a:t>
            </a:r>
            <a:r>
              <a:rPr lang="ru-RU" dirty="0">
                <a:latin typeface="Arial Black" panose="020B0A04020102020204" pitchFamily="34" charset="0"/>
              </a:rPr>
              <a:t>. Искусство плетения из лозы уходит своими корнями в глубину веков. Ещё в каменном веке люди умели плести верши и силки, стенки жилищ</a:t>
            </a:r>
            <a:r>
              <a:rPr lang="en-US" dirty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16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392184"/>
            <a:ext cx="5975321" cy="4197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Arial Black" panose="020B0A04020102020204" pitchFamily="34" charset="0"/>
              </a:rPr>
              <a:t>Подготовка к    плетению.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69770" y="2351314"/>
            <a:ext cx="2308679" cy="357922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latin typeface="Arial Black" panose="020B0A04020102020204" pitchFamily="34" charset="0"/>
              </a:rPr>
              <a:t>На самом деле, список применения лозы очень велик, а для начала стоит рассказать о том, что такое лоза и где ее берут.</a:t>
            </a:r>
          </a:p>
          <a:p>
            <a:pPr>
              <a:buNone/>
            </a:pPr>
            <a:r>
              <a:rPr lang="ru-RU" dirty="0">
                <a:latin typeface="Arial Black" panose="020B0A04020102020204" pitchFamily="34" charset="0"/>
              </a:rPr>
              <a:t>Лоза – это гибкие прутья (ветки), которые срезали с деревьев и кустарников. Чаще </a:t>
            </a:r>
            <a:r>
              <a:rPr lang="ru-RU" dirty="0" err="1" smtClean="0">
                <a:latin typeface="Arial Black" panose="020B0A04020102020204" pitchFamily="34" charset="0"/>
              </a:rPr>
              <a:t>всегоиспользовали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лозу ивы: ветки у нее длинные и гибкие. Ива — это быстрорастущий кустарник с гибкими побегами. В природе распространено больше ста ее видов, но для плетения подходят далеко не все. Сырьём для плетения из лозы являются побеги кустарниковых ив. В России насчитывается более 100 видов ив, а в плетении используют всего 10 – 15 сортов. Самые ценные именуются так: </a:t>
            </a:r>
            <a:r>
              <a:rPr lang="ru-RU" dirty="0" err="1">
                <a:latin typeface="Arial Black" panose="020B0A04020102020204" pitchFamily="34" charset="0"/>
              </a:rPr>
              <a:t>белотал</a:t>
            </a:r>
            <a:r>
              <a:rPr lang="ru-RU" dirty="0">
                <a:latin typeface="Arial Black" panose="020B0A04020102020204" pitchFamily="34" charset="0"/>
              </a:rPr>
              <a:t>, краснотал, козья ива и чернотал, или по-другому – ракитник. [3] 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сбор и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7" y="2312125"/>
            <a:ext cx="2377123" cy="36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38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1184223"/>
            <a:ext cx="9613859" cy="6199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3</a:t>
            </a:r>
            <a:r>
              <a:rPr lang="en-US" b="1" dirty="0" smtClean="0">
                <a:latin typeface="Arial Black" panose="020B0A04020102020204" pitchFamily="34" charset="0"/>
              </a:rPr>
              <a:t>.</a:t>
            </a:r>
            <a:r>
              <a:rPr lang="ru-RU" b="1" dirty="0" smtClean="0">
                <a:latin typeface="Arial Black" panose="020B0A04020102020204" pitchFamily="34" charset="0"/>
              </a:rPr>
              <a:t> Виды плетения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43429"/>
            <a:ext cx="5798764" cy="6749142"/>
          </a:xfrm>
        </p:spPr>
        <p:txBody>
          <a:bodyPr>
            <a:noAutofit/>
          </a:bodyPr>
          <a:lstStyle/>
          <a:p>
            <a:pPr lvl="0"/>
            <a:r>
              <a:rPr lang="ru-RU" sz="900" b="1" dirty="0">
                <a:latin typeface="Arial Black" panose="020B0A04020102020204" pitchFamily="34" charset="0"/>
              </a:rPr>
              <a:t>При изготовлении плетёных изделий применяют различные виды плетения. [1] Плетение бывает густое (сплошное) и ажурное. По видам его подразделяют на простое, послойное, рядами, квадратное, ажурное, верёвочкой, загибкой и другие. При изготовлении одного изделия зачастую используют несколько видов плетения. </a:t>
            </a:r>
          </a:p>
          <a:p>
            <a:pPr lvl="0"/>
            <a:r>
              <a:rPr lang="ru-RU" sz="900" b="1" dirty="0">
                <a:latin typeface="Arial Black" panose="020B0A04020102020204" pitchFamily="34" charset="0"/>
              </a:rPr>
              <a:t>Простое плетение</a:t>
            </a:r>
            <a:r>
              <a:rPr lang="en-US" sz="900" b="1" dirty="0">
                <a:latin typeface="Arial Black" panose="020B0A04020102020204" pitchFamily="34" charset="0"/>
              </a:rPr>
              <a:t> </a:t>
            </a:r>
            <a:r>
              <a:rPr lang="ru-RU" sz="900" b="1" dirty="0">
                <a:latin typeface="Arial Black" panose="020B0A04020102020204" pitchFamily="34" charset="0"/>
              </a:rPr>
              <a:t>— это самый лёгкий из всех видов плетения. Простое плетение выполняют как одним, так и двумя прутьями.</a:t>
            </a:r>
          </a:p>
          <a:p>
            <a:pPr lvl="0"/>
            <a:r>
              <a:rPr lang="ru-RU" sz="900" b="1" dirty="0">
                <a:latin typeface="Arial Black" panose="020B0A04020102020204" pitchFamily="34" charset="0"/>
              </a:rPr>
              <a:t>Плетение верёвочкой</a:t>
            </a:r>
            <a:r>
              <a:rPr lang="en-US" sz="900" b="1" dirty="0">
                <a:latin typeface="Arial Black" panose="020B0A04020102020204" pitchFamily="34" charset="0"/>
              </a:rPr>
              <a:t> </a:t>
            </a:r>
            <a:r>
              <a:rPr lang="ru-RU" sz="900" b="1" dirty="0">
                <a:latin typeface="Arial Black" panose="020B0A04020102020204" pitchFamily="34" charset="0"/>
              </a:rPr>
              <a:t>состоит в том, что прутья не только оплетают стойки, но и перевиваются между собой, плотно охватывая стойки. Плетение верёвочкой бывает в два, три, четыре и пять прутьев. </a:t>
            </a:r>
          </a:p>
          <a:p>
            <a:pPr lvl="0"/>
            <a:r>
              <a:rPr lang="ru-RU" sz="900" b="1" dirty="0">
                <a:latin typeface="Arial Black" panose="020B0A04020102020204" pitchFamily="34" charset="0"/>
              </a:rPr>
              <a:t>Ажурное плетение</a:t>
            </a:r>
            <a:r>
              <a:rPr lang="en-US" sz="900" b="1" dirty="0">
                <a:latin typeface="Arial Black" panose="020B0A04020102020204" pitchFamily="34" charset="0"/>
              </a:rPr>
              <a:t> </a:t>
            </a:r>
            <a:r>
              <a:rPr lang="ru-RU" sz="900" b="1" dirty="0">
                <a:latin typeface="Arial Black" panose="020B0A04020102020204" pitchFamily="34" charset="0"/>
              </a:rPr>
              <a:t>— это плетение с открытыми ячейками. Сложный ажур может быть похож на кружево.</a:t>
            </a:r>
          </a:p>
          <a:p>
            <a:pPr lvl="0"/>
            <a:r>
              <a:rPr lang="ru-RU" sz="900" b="1" dirty="0">
                <a:latin typeface="Arial Black" panose="020B0A04020102020204" pitchFamily="34" charset="0"/>
              </a:rPr>
              <a:t>Плетением загибки</a:t>
            </a:r>
            <a:r>
              <a:rPr lang="en-US" sz="900" b="1" dirty="0">
                <a:latin typeface="Arial Black" panose="020B0A04020102020204" pitchFamily="34" charset="0"/>
              </a:rPr>
              <a:t> </a:t>
            </a:r>
            <a:r>
              <a:rPr lang="ru-RU" sz="900" b="1" dirty="0">
                <a:latin typeface="Arial Black" panose="020B0A04020102020204" pitchFamily="34" charset="0"/>
              </a:rPr>
              <a:t>заканчивают плетение корзин, сумок и других изделий.</a:t>
            </a:r>
          </a:p>
          <a:p>
            <a:pPr lvl="0"/>
            <a:r>
              <a:rPr lang="ru-RU" sz="900" b="1" dirty="0">
                <a:latin typeface="Arial Black" panose="020B0A04020102020204" pitchFamily="34" charset="0"/>
              </a:rPr>
              <a:t>Косичками</a:t>
            </a:r>
            <a:r>
              <a:rPr lang="en-US" sz="900" b="1" dirty="0">
                <a:latin typeface="Arial Black" panose="020B0A04020102020204" pitchFamily="34" charset="0"/>
              </a:rPr>
              <a:t> </a:t>
            </a:r>
            <a:r>
              <a:rPr lang="ru-RU" sz="900" b="1" dirty="0">
                <a:latin typeface="Arial Black" panose="020B0A04020102020204" pitchFamily="34" charset="0"/>
              </a:rPr>
              <a:t>обычно заканчивают плетение стенок изделий. Косички бывают накладные и кромочные.</a:t>
            </a:r>
          </a:p>
          <a:p>
            <a:r>
              <a:rPr lang="ru-RU" sz="900" b="1" dirty="0">
                <a:latin typeface="Arial Black" panose="020B0A04020102020204" pitchFamily="34" charset="0"/>
              </a:rPr>
              <a:t>Плетение лентами</a:t>
            </a:r>
            <a:r>
              <a:rPr lang="en-US" sz="900" b="1" dirty="0">
                <a:latin typeface="Arial Black" panose="020B0A04020102020204" pitchFamily="34" charset="0"/>
              </a:rPr>
              <a:t> </a:t>
            </a:r>
            <a:r>
              <a:rPr lang="ru-RU" sz="900" b="1" dirty="0">
                <a:latin typeface="Arial Black" panose="020B0A04020102020204" pitchFamily="34" charset="0"/>
              </a:rPr>
              <a:t>во многом похоже на плетение из прутьев. Плетёнка — простейший вид плетения, применяемый при изготовлении корзин.</a:t>
            </a:r>
            <a:r>
              <a:rPr lang="en-US" sz="900" b="1" dirty="0">
                <a:latin typeface="Arial Black" panose="020B0A04020102020204" pitchFamily="34" charset="0"/>
              </a:rPr>
              <a:t> </a:t>
            </a:r>
            <a:endParaRPr lang="en-US" sz="900" b="1" dirty="0" smtClean="0"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8764" y="2305137"/>
            <a:ext cx="5345016" cy="3598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1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Результаты </a:t>
            </a:r>
            <a:r>
              <a:rPr lang="ru-RU" dirty="0">
                <a:latin typeface="Arial Black" panose="020B0A04020102020204" pitchFamily="34" charset="0"/>
              </a:rPr>
              <a:t>исследований и наблюдений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Побывав на экскурсии  на районном празднике «Сабантуй-22» мы ознакомились с авторами и выставками работ по плетению изделий из различного материала. Так же возле юрты  сельского поселения </a:t>
            </a:r>
            <a:r>
              <a:rPr lang="ru-RU" dirty="0" err="1">
                <a:latin typeface="Arial Black" panose="020B0A04020102020204" pitchFamily="34" charset="0"/>
              </a:rPr>
              <a:t>Новозиргнанский</a:t>
            </a:r>
            <a:r>
              <a:rPr lang="ru-RU" dirty="0">
                <a:latin typeface="Arial Black" panose="020B0A04020102020204" pitchFamily="34" charset="0"/>
              </a:rPr>
              <a:t> сельсовет была организована выставка плетенных изделий умельцев нашего села и изделий сделанных мною вместе с </a:t>
            </a:r>
            <a:r>
              <a:rPr lang="ru-RU" dirty="0" smtClean="0">
                <a:latin typeface="Arial Black" panose="020B0A04020102020204" pitchFamily="34" charset="0"/>
              </a:rPr>
              <a:t>отцом.</a:t>
            </a:r>
            <a:r>
              <a:rPr lang="ru-RU" dirty="0" smtClean="0"/>
              <a:t>  </a:t>
            </a:r>
          </a:p>
          <a:p>
            <a:r>
              <a:rPr lang="ru-RU" dirty="0" smtClean="0"/>
              <a:t> </a:t>
            </a:r>
            <a:r>
              <a:rPr lang="ru-RU" sz="1800" dirty="0" smtClean="0">
                <a:latin typeface="Arial Black" pitchFamily="34" charset="0"/>
              </a:rPr>
              <a:t>Так же результаты своей работы мы осветили в газете «</a:t>
            </a:r>
            <a:r>
              <a:rPr lang="ru-RU" sz="1800" dirty="0" err="1" smtClean="0">
                <a:latin typeface="Arial Black" pitchFamily="34" charset="0"/>
              </a:rPr>
              <a:t>Еншишме</a:t>
            </a:r>
            <a:r>
              <a:rPr lang="ru-RU" sz="1800" dirty="0" smtClean="0">
                <a:latin typeface="Arial Black" pitchFamily="34" charset="0"/>
              </a:rPr>
              <a:t>» </a:t>
            </a:r>
            <a:endParaRPr lang="ru-RU" sz="1800" dirty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713373" y="609597"/>
            <a:ext cx="9613859" cy="3589575"/>
          </a:xfrm>
        </p:spPr>
      </p:sp>
      <p:pic>
        <p:nvPicPr>
          <p:cNvPr id="9" name="Рисунок 8" descr="C:\Users\User\Desktop\С рабочего стола\ДОКИ\Биология\Плетение\фото лозопл\сабант издел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46" y="594911"/>
            <a:ext cx="4186409" cy="21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С рабочего стола\ДОКИ\Биология\Плетение\фото лозопл\выст на сабан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46" y="2566931"/>
            <a:ext cx="4186411" cy="16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С рабочего стола\ДОКИ\Биология\Плетение\фото лозопл\газ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454" y="594910"/>
            <a:ext cx="5482963" cy="36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09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Практическая работа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7730" y="2240924"/>
            <a:ext cx="4208849" cy="38379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Я со своим отцом сделали ловушку для рыбы «Морда». Для начало нужна основа, мы брали 6 палок, каждая по 20 см и две гибкие палки, которые вставили в поперечные отверстии, которые проделали ножом и каждые ряды, из 6 палок первым сплошной линией обмотали, потом закончив с этим начинаем  наши палки проставлять через каждый сучок для того то бы образовался круг который нужно ещё перемотать, позже когда мы закончим, нужно вставить палки  и на 5-7мм отступить от начала и прогнуть дальше просто таким же способом перемотать все стенки и таким же способом сделать крышку. Все инструкции можно посмотреть на </a:t>
            </a:r>
            <a:r>
              <a:rPr lang="en-US" dirty="0" smtClean="0">
                <a:latin typeface="Arial Black" pitchFamily="34" charset="0"/>
              </a:rPr>
              <a:t>YouTube.</a:t>
            </a:r>
            <a:r>
              <a:rPr lang="ru-RU" dirty="0" smtClean="0">
                <a:latin typeface="Arial Black" pitchFamily="34" charset="0"/>
              </a:rPr>
              <a:t>Для </a:t>
            </a:r>
            <a:r>
              <a:rPr lang="ru-RU" dirty="0">
                <a:latin typeface="Arial Black" pitchFamily="34" charset="0"/>
              </a:rPr>
              <a:t>данного вида заработка необходимо пройти курсы, которые не так уж и сложны. Будет достаточно научится плетению корзин. Лоза в среднем стоит 100руб., а корзина будет стоить от 500руб. В зависимости от качества. </a:t>
            </a: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</p:nvPr>
        </p:nvGraphicFramePr>
        <p:xfrm>
          <a:off x="6951729" y="2336800"/>
          <a:ext cx="1260342" cy="3598863"/>
        </p:xfrm>
        <a:graphic>
          <a:graphicData uri="http://schemas.openxmlformats.org/drawingml/2006/table">
            <a:tbl>
              <a:tblPr/>
              <a:tblGrid>
                <a:gridCol w="371825"/>
                <a:gridCol w="458745"/>
                <a:gridCol w="429772"/>
              </a:tblGrid>
              <a:tr h="1682772">
                <a:tc>
                  <a:txBody>
                    <a:bodyPr/>
                    <a:lstStyle/>
                    <a:p>
                      <a:pPr algn="ctr"/>
                      <a:r>
                        <a:rPr lang="ru-RU" sz="200" b="1" dirty="0">
                          <a:solidFill>
                            <a:srgbClr val="000000"/>
                          </a:solidFill>
                        </a:rPr>
                        <a:t>Карточка № 1</a:t>
                      </a: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1. Выберите три признака растений семейства крестоцветных (капустных).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1) цветок четырёхчленного типа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2) соцветие кисть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3) цветок пятичленного типа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4) соцветие корзинка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5) плод стручок или </a:t>
                      </a:r>
                      <a:r>
                        <a:rPr lang="ru-RU" sz="200" dirty="0" err="1">
                          <a:solidFill>
                            <a:srgbClr val="000000"/>
                          </a:solidFill>
                        </a:rPr>
                        <a:t>стручочек</a:t>
                      </a: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6) плод боб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 dirty="0">
                          <a:solidFill>
                            <a:srgbClr val="000000"/>
                          </a:solidFill>
                        </a:rPr>
                      </a:b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2. Назовите растение. К какому классу относится растение, изображенное на рисунке? Запишите формулу цветка и тип плода.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 dirty="0">
                          <a:solidFill>
                            <a:srgbClr val="000000"/>
                          </a:solidFill>
                        </a:rPr>
                      </a:b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3. Определите класс растения и семейство растения.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Название растения определять не нужно!</a:t>
                      </a:r>
                    </a:p>
                    <a:p>
                      <a:pPr algn="just"/>
                      <a:r>
                        <a:rPr lang="ru-RU" sz="200" b="1" i="1" dirty="0">
                          <a:solidFill>
                            <a:srgbClr val="000000"/>
                          </a:solidFill>
                        </a:rPr>
                        <a:t>Это двухлетнее овощное растение с простыми листьями с перистым жилкованием. Имеет стержневую корневую систему. У этого растения следующее строение цветка: 4 чашелистика, 4 лепестка, 6 тычинок и 1 пестик. Цветки желтого или белого цвета, собраны в соцветие в виде кисти. Зародыш семени с двумя семядолями. Плод – стручок.</a:t>
                      </a: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pPr algn="just"/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 dirty="0">
                          <a:solidFill>
                            <a:srgbClr val="000000"/>
                          </a:solidFill>
                        </a:rPr>
                      </a:b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pPr algn="just"/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 dirty="0">
                          <a:solidFill>
                            <a:srgbClr val="000000"/>
                          </a:solidFill>
                        </a:rPr>
                      </a:b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</a:txBody>
                  <a:tcPr marL="8888" marR="8888" marT="8101" marB="8101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" b="1" dirty="0">
                          <a:solidFill>
                            <a:srgbClr val="000000"/>
                          </a:solidFill>
                        </a:rPr>
                        <a:t>Карточка № 2</a:t>
                      </a: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1. Растения семейства лилейных можно узнать по (выбери три признака)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1) цветкам трехчленного типа с простым околоцветником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2) цветкам пятичленного типа с двойным околоцветником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3) видоизмененным подземным побегам в виде луковиц и корневищ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4) видоизмененным наземным побегам в виде усов и лазающих стеблей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5) образованию плодов — ягоды или коробочки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6) образованию плодов — ореха или стручка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 dirty="0">
                          <a:solidFill>
                            <a:srgbClr val="000000"/>
                          </a:solidFill>
                        </a:rPr>
                      </a:b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2. Назовите растение. К какому классу относится растение, плод и семена которого изображены на рисунке? Запишите формулу цветка.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 dirty="0">
                          <a:solidFill>
                            <a:srgbClr val="000000"/>
                          </a:solidFill>
                        </a:rPr>
                      </a:b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3. Определите класс растения и семейство растения.</a:t>
                      </a:r>
                    </a:p>
                    <a:p>
                      <a:r>
                        <a:rPr lang="ru-RU" sz="200" dirty="0">
                          <a:solidFill>
                            <a:srgbClr val="000000"/>
                          </a:solidFill>
                        </a:rPr>
                        <a:t>Название растения определять не нужно!</a:t>
                      </a:r>
                    </a:p>
                    <a:p>
                      <a:pPr algn="just"/>
                      <a:r>
                        <a:rPr lang="ru-RU" sz="200" b="1" i="1" dirty="0">
                          <a:solidFill>
                            <a:srgbClr val="000000"/>
                          </a:solidFill>
                        </a:rPr>
                        <a:t>Это однолетнее и двухлетнее растение с линейными и плоскими листьями с параллельным жилкованием. Корневая система мочковатая. Каждый цветок состоит из двух цветковых чешуй, заменяющих околоцветник. Соцветие представляет собой сложный колос длиной до 14 см. Зародыш семени с одной семядолей. </a:t>
                      </a:r>
                      <a:r>
                        <a:rPr lang="ru-RU" sz="200" b="1" i="1" dirty="0" err="1">
                          <a:solidFill>
                            <a:srgbClr val="000000"/>
                          </a:solidFill>
                        </a:rPr>
                        <a:t>Плод-голая</a:t>
                      </a:r>
                      <a:r>
                        <a:rPr lang="ru-RU" sz="200" b="1" i="1" dirty="0">
                          <a:solidFill>
                            <a:srgbClr val="000000"/>
                          </a:solidFill>
                        </a:rPr>
                        <a:t> или плёнчатая зерновка.</a:t>
                      </a:r>
                      <a:endParaRPr lang="ru-RU" sz="200" dirty="0">
                        <a:solidFill>
                          <a:srgbClr val="000000"/>
                        </a:solidFill>
                      </a:endParaRPr>
                    </a:p>
                  </a:txBody>
                  <a:tcPr marL="8888" marR="8888" marT="8101" marB="8101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" b="1">
                          <a:solidFill>
                            <a:srgbClr val="000000"/>
                          </a:solidFill>
                        </a:rPr>
                        <a:t>Карточка № 3</a:t>
                      </a: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1. Растения семейства розоцветных отличаются от растений семейства капустных (крестоцветных) наличием (выбери три признака)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1) цветка пятичленного типа с двойным околоцветником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2) цветка четырехчленного типа с двойным околоцветником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3) плода — яблока, костянки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4) плода — стручка или стручочка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5) разнообразных листьев: сложных, простых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6) нижних листьев, образующих прикорневую розетку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>
                          <a:solidFill>
                            <a:srgbClr val="000000"/>
                          </a:solidFill>
                        </a:rPr>
                      </a:b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2. Какие признаки характерны для этого растения?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3. Определите класс растения и семейство растения. Название растения определять не нужно!</a:t>
                      </a:r>
                    </a:p>
                    <a:p>
                      <a:pPr algn="just"/>
                      <a:r>
                        <a:rPr lang="ru-RU" sz="200" b="1" i="1">
                          <a:solidFill>
                            <a:srgbClr val="000000"/>
                          </a:solidFill>
                        </a:rPr>
                        <a:t>Это кустарник высотой от 0,15 до 2 и более метров со сложными листьями с перистым жилкованием. Стебли и побеги почти всегда покрыты шипами различной величины. Зародыш семени с двумя семядолями. Корневая система куста - стержневая. Цветки с двойным околоцветником: 5 чашелистиков и 5 лепестков (иногда их может быть больше), с множеством тычинок и пестиков.</a:t>
                      </a:r>
                      <a:endParaRPr lang="ru-RU" sz="200">
                        <a:solidFill>
                          <a:srgbClr val="000000"/>
                        </a:solidFill>
                      </a:endParaRPr>
                    </a:p>
                  </a:txBody>
                  <a:tcPr marL="8888" marR="8888" marT="8101" marB="8101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6091">
                <a:tc>
                  <a:txBody>
                    <a:bodyPr/>
                    <a:lstStyle/>
                    <a:p>
                      <a:pPr algn="ctr"/>
                      <a:r>
                        <a:rPr lang="ru-RU" sz="200" b="1">
                          <a:solidFill>
                            <a:srgbClr val="000000"/>
                          </a:solidFill>
                        </a:rPr>
                        <a:t>Карточка № 4</a:t>
                      </a: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1. Выберите три верных ответа из шести, под которыми они указаны. Какие признаки характерны для растений семейства Злаковые (Мятликовые)?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1) плод семянка 2) стебель соломина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3) вставочный рост 4) сложные листья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5) сетчатое жилкование листьев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6) соцветие сложный колос, метелка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>
                          <a:solidFill>
                            <a:srgbClr val="000000"/>
                          </a:solidFill>
                        </a:rPr>
                      </a:b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2. Назовите растение. Выберите из списка 3 признака, характерные для изображённого растения.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 А) У зародыша 2 семядоли.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Б) Зародышевый корешок рано отмирает.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В) Проводящие пучки рассеяны равномерно.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Г) Корневая система стержневая.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Д) Проводящие пучки расположены по кругу.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Е) На корнях имеются клубеньковые бактерии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>
                          <a:solidFill>
                            <a:srgbClr val="000000"/>
                          </a:solidFill>
                        </a:rPr>
                      </a:b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3. Определите класс растения и семейство растения.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Название растения определять не нужно!</a:t>
                      </a:r>
                    </a:p>
                    <a:p>
                      <a:pPr algn="just"/>
                      <a:r>
                        <a:rPr lang="ru-RU" sz="200" b="1" i="1">
                          <a:solidFill>
                            <a:srgbClr val="000000"/>
                          </a:solidFill>
                        </a:rPr>
                        <a:t>Это однолетнее травянистое растение до 60 см высотой с простыми листьями. Тонкий стержневой корень. Зародыш семени с двумя семядолями. Цветки в каждой корзинке двух типов: краевые — ложноязычковые, белые, женские; срединные — трубчатые, желтые, обоеполые. Плод — продолговатая семянка.</a:t>
                      </a:r>
                      <a:endParaRPr lang="ru-RU" sz="200">
                        <a:solidFill>
                          <a:srgbClr val="000000"/>
                        </a:solidFill>
                      </a:endParaRPr>
                    </a:p>
                  </a:txBody>
                  <a:tcPr marL="8888" marR="8888" marT="8101" marB="8101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" b="1">
                          <a:solidFill>
                            <a:srgbClr val="000000"/>
                          </a:solidFill>
                        </a:rPr>
                        <a:t>Карточка № 5</a:t>
                      </a: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1.Для растения семейства бобовых характерно: (выбери три признака)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1) наличие в цветке венчика из 5 лепестков (лодочка, парус, весла)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2) наличие в цветке нектарников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3) образование плода боб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4) образование плода стручок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5) наличие на корнях клубеньковых бактерий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6) перекрестное опыление насекомыми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>
                          <a:solidFill>
                            <a:srgbClr val="000000"/>
                          </a:solidFill>
                        </a:rPr>
                      </a:b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 2. Назови растение. Выберите из списка 3 признака, характерные для изображённого растения.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А) Лепестка четыре, расположены крестиком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Б) Тычинок множество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>
                          <a:solidFill>
                            <a:srgbClr val="000000"/>
                          </a:solidFill>
                        </a:rPr>
                      </a:b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>
                          <a:solidFill>
                            <a:srgbClr val="000000"/>
                          </a:solidFill>
                        </a:rPr>
                      </a:b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В) Плод яблоко, костянка, ягода.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Г) Плод ягода или коробочка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Д) Тычинок обычно десять</a:t>
                      </a:r>
                    </a:p>
                    <a:p>
                      <a:pPr algn="just"/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Е) Лепестков обычно 5 сросшихся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sz="200">
                          <a:solidFill>
                            <a:srgbClr val="000000"/>
                          </a:solidFill>
                        </a:rPr>
                      </a:br>
                      <a:endParaRPr lang="ru-RU" sz="2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3. Определите класс растения и семейство растения.</a:t>
                      </a:r>
                    </a:p>
                    <a:p>
                      <a:r>
                        <a:rPr lang="ru-RU" sz="200">
                          <a:solidFill>
                            <a:srgbClr val="000000"/>
                          </a:solidFill>
                        </a:rPr>
                        <a:t>Название растения определять не нужно!</a:t>
                      </a:r>
                    </a:p>
                    <a:p>
                      <a:pPr algn="just"/>
                      <a:r>
                        <a:rPr lang="ru-RU" sz="200" b="1" i="1">
                          <a:solidFill>
                            <a:srgbClr val="000000"/>
                          </a:solidFill>
                        </a:rPr>
                        <a:t>Луковичное многолетнее растение с крупными цветками колокольчатой, чашевидной или воронкообразной формы, самой разнообразной окраски. Зародыш семени с одной семядолей. Размножаются дочерними луковицами. Листья растут от основания надземной части до середины стебля. Нижние листья крупные, удлиненно-ланцетные или широко овальные, часто с волнистым краем, иногда серповидно изогнуты; верхние — значительно мельче. Цветки состоят из шести свободных лепестков. Шесть тычинок. Плод – трёхгранная коробочка.</a:t>
                      </a:r>
                      <a:endParaRPr lang="ru-RU" sz="200">
                        <a:solidFill>
                          <a:srgbClr val="000000"/>
                        </a:solidFill>
                      </a:endParaRPr>
                    </a:p>
                  </a:txBody>
                  <a:tcPr marL="8888" marR="8888" marT="8101" marB="8101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1110" marR="11110" marT="5555" marB="555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314" y="2201736"/>
            <a:ext cx="2468880" cy="3837903"/>
          </a:xfrm>
          <a:prstGeom prst="rect">
            <a:avLst/>
          </a:prstGeom>
        </p:spPr>
      </p:pic>
      <p:pic>
        <p:nvPicPr>
          <p:cNvPr id="14" name="Рисунок 13" descr="C:\Users\User\Desktop\ДОКИ\Биология\Плетение\Сабит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8148" y="2220686"/>
            <a:ext cx="2157235" cy="390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ваз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3634" y="2233749"/>
            <a:ext cx="2312126" cy="3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3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Как заработать на </a:t>
            </a:r>
            <a:r>
              <a:rPr lang="ru-RU" dirty="0" err="1" smtClean="0">
                <a:latin typeface="Arial Black" pitchFamily="34" charset="0"/>
              </a:rPr>
              <a:t>Лозоплетении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79" y="2299063"/>
            <a:ext cx="4467497" cy="36371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 Black" pitchFamily="34" charset="0"/>
              </a:rPr>
              <a:t>Для данного вида заработка необходимо пройти курсы, которые не так уж и сложны. Будет достаточно научится плетению корзин. Лоза в среднем стоит 100руб., а корзина будет стоить от 500руб. В зависимости от качества. Но если этого покажется мало и когда будет достаточно опыта можно </a:t>
            </a:r>
            <a:r>
              <a:rPr lang="ru-RU" dirty="0" err="1" smtClean="0">
                <a:latin typeface="Arial Black" pitchFamily="34" charset="0"/>
              </a:rPr>
              <a:t>заниматся</a:t>
            </a:r>
            <a:r>
              <a:rPr lang="ru-RU" dirty="0" smtClean="0">
                <a:latin typeface="Arial Black" pitchFamily="34" charset="0"/>
              </a:rPr>
              <a:t> изготовлением плетеной мебели из лозы, цены и спрос на которую в сотни раз больше. Это подвесное кресло «КОКОН» в </a:t>
            </a:r>
            <a:r>
              <a:rPr lang="ru-RU" dirty="0" err="1" smtClean="0">
                <a:latin typeface="Arial Black" pitchFamily="34" charset="0"/>
              </a:rPr>
              <a:t>Акьяре</a:t>
            </a:r>
            <a:r>
              <a:rPr lang="ru-RU" dirty="0" smtClean="0">
                <a:latin typeface="Arial Black" pitchFamily="34" charset="0"/>
              </a:rPr>
              <a:t> он продаётся в «Техника» за 28.000 но мы с отцом хотим сделать такое кресло вручную из той – же лозы и продать хотя бы за 15.000</a:t>
            </a:r>
          </a:p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2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Рустам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037" y="4691335"/>
            <a:ext cx="2495550" cy="183832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0" name="AutoShape 2" descr="blob:https://web.whatsapp.com/2790a909-6cec-4bbf-a91e-aac957f2c3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2790a909-6cec-4bbf-a91e-aac957f2c3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8.lbrd.ru/fileentry/get/597/88/cd/5cbf8e66da4af8e56a951b739b6f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0777" y="2508069"/>
            <a:ext cx="3136263" cy="398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648786"/>
            <a:ext cx="9613858" cy="1467397"/>
          </a:xfrm>
        </p:spPr>
        <p:txBody>
          <a:bodyPr>
            <a:normAutofit/>
          </a:bodyPr>
          <a:lstStyle/>
          <a:p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100" dirty="0" smtClean="0">
                <a:latin typeface="Arial Black" pitchFamily="34" charset="0"/>
              </a:rPr>
              <a:t>Работая над темой «Плетение из лозы», мы узнали, что </a:t>
            </a:r>
            <a:r>
              <a:rPr lang="ru-RU" sz="1100" dirty="0" err="1" smtClean="0">
                <a:latin typeface="Arial Black" pitchFamily="34" charset="0"/>
              </a:rPr>
              <a:t>лозоплетение</a:t>
            </a:r>
            <a:r>
              <a:rPr lang="ru-RU" sz="1100" dirty="0" smtClean="0">
                <a:latin typeface="Arial Black" pitchFamily="34" charset="0"/>
              </a:rPr>
              <a:t> — это старинное ремесло. Материал для плетения легко заготовить. При правильной заготовке прута не наносится ущерб природе. Из лозы можно сплести множество полезных и красивых вещей и предметов. Плетение приносит пользу людям.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Мы выяснили, что изделия из лозы не только практичны, но красивы и изящны, потому что мастер их делает с любовью. Каждое изделие индивидуально и пользуется широким спросом у населения.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Следовательно, ремесло будет жить и развиваться, так как интерес народа к его изделиям не угасает.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СПАСИБО ЗА ВНИМАНИЕ!</a:t>
            </a:r>
            <a:br>
              <a:rPr lang="ru-RU" sz="1100" dirty="0" smtClean="0">
                <a:latin typeface="Arial Black" pitchFamily="34" charset="0"/>
              </a:rPr>
            </a:br>
            <a:endParaRPr lang="ru-RU" sz="11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Заключение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7650" name="Picture 2" descr="C:\Users\User\Desktop\Рустам\idei-dlya-dach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313" y="2168436"/>
            <a:ext cx="3201761" cy="2129244"/>
          </a:xfrm>
          <a:prstGeom prst="rect">
            <a:avLst/>
          </a:prstGeom>
          <a:noFill/>
        </p:spPr>
      </p:pic>
      <p:pic>
        <p:nvPicPr>
          <p:cNvPr id="27651" name="Picture 3" descr="C:\Users\User\Desktop\Рустам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647" y="2154556"/>
            <a:ext cx="3435530" cy="2143125"/>
          </a:xfrm>
          <a:prstGeom prst="rect">
            <a:avLst/>
          </a:prstGeom>
          <a:noFill/>
        </p:spPr>
      </p:pic>
      <p:pic>
        <p:nvPicPr>
          <p:cNvPr id="27653" name="Picture 5" descr="Плетение корзин из лоз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6537" y="2142307"/>
            <a:ext cx="3187338" cy="2142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256</TotalTime>
  <Words>977</Words>
  <Application>Microsoft Office PowerPoint</Application>
  <PresentationFormat>Произвольный</PresentationFormat>
  <Paragraphs>111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Берлин</vt:lpstr>
      <vt:lpstr>          Республиканский конкурс учебно-исследовательских работ «Хозяин Земли», среди обучающихся общеобразовательных организаций и студентов профессиональных  образовательных  заведений Республики Башкортостан.  Номинация: «Мое ремесло»     Тема: «Лозоплетение народов Башкортостана»    Выполнил: ученик 8 класса МОБУ СОШ села Новый Зирган Хусаинов Рустам </vt:lpstr>
      <vt:lpstr>Цель моего исследования</vt:lpstr>
      <vt:lpstr>Основная часть</vt:lpstr>
      <vt:lpstr>Подготовка к    плетению. </vt:lpstr>
      <vt:lpstr>3. Виды плетения </vt:lpstr>
      <vt:lpstr>Результаты исследований и наблюдений</vt:lpstr>
      <vt:lpstr>Практическая работа</vt:lpstr>
      <vt:lpstr>Как заработать на Лозоплетении</vt:lpstr>
      <vt:lpstr>  Работая над темой «Плетение из лозы», мы узнали, что лозоплетение — это старинное ремесло. Материал для плетения легко заготовить. При правильной заготовке прута не наносится ущерб природе. Из лозы можно сплести множество полезных и красивых вещей и предметов. Плетение приносит пользу людям. Мы выяснили, что изделия из лозы не только практичны, но красивы и изящны, потому что мастер их делает с любовью. Каждое изделие индивидуально и пользуется широким спросом у населения. Следовательно, ремесло будет жить и развиваться, так как интерес народа к его изделиям не угасает.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«Лозоплетение народов Башкортостана»</dc:title>
  <dc:creator>User</dc:creator>
  <cp:lastModifiedBy>User</cp:lastModifiedBy>
  <cp:revision>28</cp:revision>
  <dcterms:created xsi:type="dcterms:W3CDTF">2022-12-13T05:43:28Z</dcterms:created>
  <dcterms:modified xsi:type="dcterms:W3CDTF">2023-04-24T17:57:42Z</dcterms:modified>
</cp:coreProperties>
</file>